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C362BE-DC70-814B-BB3E-E1FFD2FD0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9E4322E-ADA8-D043-8674-4EE040DC4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E56843-50EF-1C4D-890B-D477AB64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A3EBBB-BC64-604F-843D-482924AE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EA61D0-E0E3-3746-93A1-5DAC9B39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73B03F-67CB-7046-9907-C28EE1D5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242882A-9722-A644-979E-0DEB9005A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19E4FF-0A82-674E-B425-7E66BCEC3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64C9D9-60B0-EE43-BCB3-5DEC039D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31E1F9-E40E-8F4F-97C9-3E2CAF60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7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0FB1BFE-3B43-C245-99B4-C7C94AFF9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ABF48AA-CF83-5246-992F-9506D177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676D22-AD28-7B41-8796-35DE2C6E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2125A5-7F47-1F46-B57F-1EC79E14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13B022-2775-1D49-B748-6E62317FB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0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83B9AA-1315-AA49-81CE-6697088F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C76DA3-62DB-EC4D-9275-72A38C25B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A53E2B-FC1B-1740-A295-E25F18BF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11AF3E-13A7-8C47-89B5-4322E153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7488DA-9EB2-B24B-80BD-85E5B5EB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6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759D37-4084-9841-A02F-BD2B5A06A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9713094-EDA9-A345-A03E-B11C9936C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97E344-9C26-6344-BAAA-1ED738BE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40B545-B6FD-8D41-9C84-A2065672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3F291B-2B73-5E49-A473-1C3DC955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C80C48-1C80-A445-898C-EFA4822A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CE0D4C-FD22-4548-BC2C-194CD165B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8520EF-41B7-B244-A2BB-B43FF0409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7BAB29-8BA5-AC43-A9CB-0F0B3D10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9C46994-C3FC-534D-BDF6-6545A819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B652E6-3810-DF48-9029-5382D682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8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0C08AE-2B67-2548-92A2-D9A8B5B0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F64A6A-C586-D846-8868-04F172AD6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4E388E0-5D69-F04A-9FD7-1EF07DE3B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AA602D3-127F-3849-BC17-C7F9916D3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FAE0B78-89CB-ED41-9FB9-32D30915B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0C1BAFB-251A-7B4A-9DEC-680F119D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CAF0CAC-01F5-A84F-BFA4-06CDD309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A9FEF2E-776B-EF4C-8FBC-C4A6E0ED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0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46ADCA-801B-3D43-85CD-100CFF5F5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1B8F33-0857-B047-AF1D-A2336FD3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C570A8-E527-AB43-9003-AC0D07A7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B774D6-D70C-E040-958E-C3BC68AC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2A36F3F-0F31-3842-A69E-5C8245C6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A442159-E10C-8A4C-8498-D903FDBD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D1F475A-49EA-4F4E-9166-30E20EFC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5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660244-AE62-0048-81D8-297382C38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011B24-D112-BC4F-9E7E-DA6912563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9988E5C-8387-1144-BB2B-93B1FB8B4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161307B-2510-ED42-BAA4-84360AB5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E530AE-A91A-7641-937A-4B8AB507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0F63655-21FF-7845-84E9-6A0D27129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624890-3DC4-6742-B5DC-BDC4C159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ACDB3E3-2869-5841-BA10-EB1B275DF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6AF8CF-8622-E549-A4F0-CE5799632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A64B7E7-06EE-5B46-8B68-DE4C3954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FFF809-06E5-A344-B4D7-B1662617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F69B2B6-3F6D-D046-B307-13663BE1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3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B230BC2-FD8E-3D4E-8381-64075C38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F65C162-6886-BF45-B887-FAA2626F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679637-55BA-BC4E-8040-BB482BC78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B3D4-0AE4-6E48-865F-2CC99105C98B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CD71C5-F251-8048-A670-81D96EA95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9C89B-49E2-054C-8900-5EF22EED7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E2D3-8EAF-FE40-ACFB-E613DD8A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C00FE17-0406-CC4B-8D55-4330551EEED5}"/>
              </a:ext>
            </a:extLst>
          </p:cNvPr>
          <p:cNvSpPr/>
          <p:nvPr/>
        </p:nvSpPr>
        <p:spPr>
          <a:xfrm>
            <a:off x="155927" y="86056"/>
            <a:ext cx="9860431" cy="1101613"/>
          </a:xfrm>
          <a:prstGeom prst="rect">
            <a:avLst/>
          </a:prstGeom>
          <a:noFill/>
          <a:ln w="1905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ln w="3175">
                  <a:noFill/>
                </a:ln>
                <a:solidFill>
                  <a:srgbClr val="00AB78"/>
                </a:solidFill>
              </a:rPr>
              <a:t>On the origin of the spin–orbit alignment in galaxy pairs</a:t>
            </a:r>
          </a:p>
          <a:p>
            <a:r>
              <a:rPr lang="en-US" altLang="ko-KR" sz="2000" b="1" kern="0" spc="1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Jun-Sung Moon</a:t>
            </a:r>
            <a:r>
              <a:rPr lang="en-US" altLang="ko-KR" sz="2000" kern="0" spc="1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, Sung-Ho An, Suk-</a:t>
            </a:r>
            <a:r>
              <a:rPr lang="en-US" altLang="ko-KR" sz="2000" kern="0" spc="100" dirty="0" err="1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Jin</a:t>
            </a:r>
            <a:r>
              <a:rPr lang="en-US" altLang="ko-KR" sz="2000" kern="0" spc="1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 Yoon</a:t>
            </a:r>
          </a:p>
          <a:p>
            <a:r>
              <a:rPr lang="en-US" altLang="ko-KR" sz="1200" kern="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Department of Astronomy &amp; Center for Galaxy Evolution Research, Yonsei University; moonjs@yonsei.ac.kr</a:t>
            </a:r>
            <a:endParaRPr lang="ko-KR" altLang="en-US" sz="1050" kern="0" dirty="0">
              <a:ln w="3175">
                <a:noFill/>
              </a:ln>
              <a:solidFill>
                <a:schemeClr val="tx1"/>
              </a:solidFill>
              <a:latin typeface="Calibri" panose="020F0502020204030204" pitchFamily="34" charset="0"/>
              <a:ea typeface="나눔바른펜" panose="020B0503000000000000" pitchFamily="50" charset="-127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7EF8A0-E42B-DA4D-A5BD-08B5A3929A8A}"/>
              </a:ext>
            </a:extLst>
          </p:cNvPr>
          <p:cNvSpPr txBox="1"/>
          <p:nvPr/>
        </p:nvSpPr>
        <p:spPr>
          <a:xfrm>
            <a:off x="9928740" y="1348899"/>
            <a:ext cx="2084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The spin–orbit alignment is found in all components (gas, DM, star), i.e., galaxy pairs at </a:t>
            </a:r>
            <a:r>
              <a:rPr lang="en-US" altLang="ko-KR" sz="14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 = 0 are prograde.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The alignment is much stronger for closer pairs in lower-density environments.</a:t>
            </a:r>
            <a:endParaRPr lang="ko-K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082A86-CFB1-CB49-887E-1BA848011681}"/>
              </a:ext>
            </a:extLst>
          </p:cNvPr>
          <p:cNvSpPr/>
          <p:nvPr/>
        </p:nvSpPr>
        <p:spPr>
          <a:xfrm>
            <a:off x="5961009" y="1306600"/>
            <a:ext cx="3807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spc="-100" dirty="0">
                <a:solidFill>
                  <a:srgbClr val="00AB78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II. Spin–Orbit Alignment at </a:t>
            </a:r>
            <a:r>
              <a:rPr lang="en-US" altLang="ko-KR" sz="2400" b="1" i="1" kern="0" spc="-100" dirty="0">
                <a:solidFill>
                  <a:srgbClr val="00AB78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z</a:t>
            </a:r>
            <a:r>
              <a:rPr lang="en-US" altLang="ko-KR" sz="2400" b="1" kern="0" spc="-100" dirty="0">
                <a:solidFill>
                  <a:srgbClr val="00AB78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 = 0</a:t>
            </a:r>
            <a:endParaRPr lang="ko-KR" altLang="en-US" sz="2400" dirty="0">
              <a:solidFill>
                <a:srgbClr val="00AB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4F52987-0F7F-384B-B4CD-FF5D7E3FC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3263" y="1846614"/>
            <a:ext cx="3972327" cy="1702426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FDD98098-58BA-C640-9ED1-4A7BC2972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52882" y="3601982"/>
            <a:ext cx="3060000" cy="30600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AC419612-F66E-CA42-B07E-29D4D4E615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51011" y="3588919"/>
            <a:ext cx="3014934" cy="3060000"/>
          </a:xfrm>
          <a:prstGeom prst="rect">
            <a:avLst/>
          </a:prstGeom>
        </p:spPr>
      </p:pic>
      <p:sp>
        <p:nvSpPr>
          <p:cNvPr id="63" name="직사각형 62">
            <a:extLst>
              <a:ext uri="{FF2B5EF4-FFF2-40B4-BE49-F238E27FC236}">
                <a16:creationId xmlns:a16="http://schemas.microsoft.com/office/drawing/2014/main" id="{F14231F0-BF7B-E14E-894A-C51EA29724B4}"/>
              </a:ext>
            </a:extLst>
          </p:cNvPr>
          <p:cNvSpPr/>
          <p:nvPr/>
        </p:nvSpPr>
        <p:spPr>
          <a:xfrm>
            <a:off x="5936505" y="1252984"/>
            <a:ext cx="6099568" cy="5448187"/>
          </a:xfrm>
          <a:prstGeom prst="rect">
            <a:avLst/>
          </a:prstGeom>
          <a:noFill/>
          <a:ln w="38100" cap="flat">
            <a:solidFill>
              <a:srgbClr val="00AB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Ins="720000" rtlCol="0" anchor="ctr"/>
          <a:lstStyle/>
          <a:p>
            <a:pPr algn="just"/>
            <a:endParaRPr lang="ko-KR" altLang="en-US" sz="1400" kern="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Times New Roman" panose="02020603050405020304" pitchFamily="18" charset="0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C456738A-282A-F24D-AB9F-EEA081D645D2}"/>
              </a:ext>
            </a:extLst>
          </p:cNvPr>
          <p:cNvGrpSpPr/>
          <p:nvPr/>
        </p:nvGrpSpPr>
        <p:grpSpPr>
          <a:xfrm>
            <a:off x="239009" y="1252984"/>
            <a:ext cx="5523907" cy="5448187"/>
            <a:chOff x="239009" y="1252984"/>
            <a:chExt cx="5523907" cy="5448187"/>
          </a:xfrm>
        </p:grpSpPr>
        <p:pic>
          <p:nvPicPr>
            <p:cNvPr id="65" name="그림 64">
              <a:extLst>
                <a:ext uri="{FF2B5EF4-FFF2-40B4-BE49-F238E27FC236}">
                  <a16:creationId xmlns:a16="http://schemas.microsoft.com/office/drawing/2014/main" id="{07468299-E3E2-5C4A-9AD6-F391DF1AFF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4" b="31779"/>
            <a:stretch/>
          </p:blipFill>
          <p:spPr>
            <a:xfrm>
              <a:off x="493563" y="4399417"/>
              <a:ext cx="4936370" cy="2286779"/>
            </a:xfrm>
            <a:prstGeom prst="rect">
              <a:avLst/>
            </a:prstGeom>
          </p:spPr>
        </p:pic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58447C00-59B0-6348-9937-420536E7B1E4}"/>
                </a:ext>
              </a:extLst>
            </p:cNvPr>
            <p:cNvSpPr/>
            <p:nvPr/>
          </p:nvSpPr>
          <p:spPr>
            <a:xfrm>
              <a:off x="239009" y="1252984"/>
              <a:ext cx="5499403" cy="5448187"/>
            </a:xfrm>
            <a:prstGeom prst="rect">
              <a:avLst/>
            </a:prstGeom>
            <a:noFill/>
            <a:ln w="38100" cap="flat">
              <a:solidFill>
                <a:srgbClr val="00AB78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rIns="720000" rtlCol="0" anchor="ctr"/>
            <a:lstStyle/>
            <a:p>
              <a:pPr algn="just"/>
              <a:endParaRPr lang="ko-KR" altLang="en-US" sz="1400" kern="0" dirty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4FA2A417-EB00-5447-8A65-5C570D945CC5}"/>
                </a:ext>
              </a:extLst>
            </p:cNvPr>
            <p:cNvSpPr/>
            <p:nvPr/>
          </p:nvSpPr>
          <p:spPr>
            <a:xfrm>
              <a:off x="263512" y="1301821"/>
              <a:ext cx="19623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400" b="1" kern="0" spc="-100" dirty="0">
                  <a:solidFill>
                    <a:srgbClr val="00AB78"/>
                  </a:solidFill>
                  <a:latin typeface="Calibri" panose="020F0502020204030204" pitchFamily="34" charset="0"/>
                  <a:ea typeface="나눔바른펜" panose="020B0503000000000000" pitchFamily="50" charset="-127"/>
                  <a:cs typeface="Calibri" panose="020F0502020204030204" pitchFamily="34" charset="0"/>
                </a:rPr>
                <a:t>I. Methodology</a:t>
              </a:r>
              <a:endParaRPr lang="ko-KR" altLang="en-US" sz="2400" dirty="0">
                <a:solidFill>
                  <a:srgbClr val="00AB78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직선 연결선 28">
              <a:extLst>
                <a:ext uri="{FF2B5EF4-FFF2-40B4-BE49-F238E27FC236}">
                  <a16:creationId xmlns:a16="http://schemas.microsoft.com/office/drawing/2014/main" id="{BF45F0D2-1DC1-B949-B680-06496994E377}"/>
                </a:ext>
              </a:extLst>
            </p:cNvPr>
            <p:cNvCxnSpPr>
              <a:cxnSpLocks/>
            </p:cNvCxnSpPr>
            <p:nvPr/>
          </p:nvCxnSpPr>
          <p:spPr>
            <a:xfrm>
              <a:off x="365606" y="3426848"/>
              <a:ext cx="5294360" cy="0"/>
            </a:xfrm>
            <a:prstGeom prst="line">
              <a:avLst/>
            </a:prstGeom>
            <a:ln w="63500" cap="rnd">
              <a:solidFill>
                <a:srgbClr val="00AB7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FE9A9E21-E2B5-E04D-AE9F-AD81BD90DD20}"/>
                </a:ext>
              </a:extLst>
            </p:cNvPr>
            <p:cNvSpPr/>
            <p:nvPr/>
          </p:nvSpPr>
          <p:spPr>
            <a:xfrm>
              <a:off x="263513" y="1690208"/>
              <a:ext cx="5499403" cy="1307965"/>
            </a:xfrm>
            <a:prstGeom prst="rect">
              <a:avLst/>
            </a:prstGeom>
            <a:noFill/>
            <a:ln>
              <a:noFill/>
            </a:ln>
            <a:effectLst>
              <a:softEdge rad="31750"/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lIns="900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-</a:t>
              </a:r>
              <a:r>
                <a:rPr lang="en-US" altLang="ko-KR" b="1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 Paired Galaxy Sample</a:t>
              </a:r>
            </a:p>
            <a:p>
              <a:pPr marL="342000" indent="-342000">
                <a:lnSpc>
                  <a:spcPct val="12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We select paired galaxies from a cosmological hydrodynamic simulation, the </a:t>
              </a:r>
              <a:r>
                <a:rPr lang="en-US" altLang="ko-KR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IllustrisTNG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 (Nelson et al. 2019) – TNG100.</a:t>
              </a:r>
              <a:r>
                <a:rPr lang="en-US" altLang="ko-KR" sz="1400" baseline="30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 </a:t>
              </a:r>
            </a:p>
            <a:p>
              <a:pPr marL="342000" indent="-342000">
                <a:lnSpc>
                  <a:spcPct val="12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Galaxies (M</a:t>
              </a:r>
              <a:r>
                <a:rPr lang="en-US" altLang="ko-KR" sz="14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*,</a:t>
              </a:r>
              <a:r>
                <a:rPr lang="en-US" altLang="ko-KR" sz="1400" baseline="-25000" dirty="0" err="1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tgt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 &gt; 10</a:t>
              </a:r>
              <a:r>
                <a:rPr lang="en-US" altLang="ko-KR" sz="1400" baseline="30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9 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h</a:t>
              </a:r>
              <a:r>
                <a:rPr lang="en-US" altLang="ko-KR" sz="1400" baseline="30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-1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M</a:t>
              </a:r>
              <a:r>
                <a:rPr lang="en-US" altLang="ko-KR" sz="14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sun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) that have a neighbor with log(M</a:t>
              </a:r>
              <a:r>
                <a:rPr lang="en-US" altLang="ko-KR" sz="14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*,</a:t>
              </a:r>
              <a:r>
                <a:rPr lang="en-US" altLang="ko-KR" sz="1400" baseline="-25000" dirty="0" err="1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nei</a:t>
              </a:r>
              <a:r>
                <a:rPr lang="en-US" altLang="ko-KR" sz="14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 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/ M</a:t>
              </a:r>
              <a:r>
                <a:rPr lang="en-US" altLang="ko-KR" sz="14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*,</a:t>
              </a:r>
              <a:r>
                <a:rPr lang="en-US" altLang="ko-KR" sz="1400" baseline="-25000" dirty="0" err="1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tgt</a:t>
              </a: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) &lt; 1.0 within 150 kpc at z = 0 are analyzed.</a:t>
              </a:r>
            </a:p>
            <a:p>
              <a:pPr marL="342000" indent="-342000">
                <a:lnSpc>
                  <a:spcPct val="12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400" dirty="0">
                  <a:solidFill>
                    <a:schemeClr val="tx1"/>
                  </a:solidFill>
                  <a:latin typeface="Calibri" panose="020F0502020204030204" pitchFamily="34" charset="0"/>
                  <a:ea typeface="나눔스퀘어 Bold" panose="020B0600000101010101" pitchFamily="50" charset="-127"/>
                  <a:cs typeface="Calibri" panose="020F0502020204030204" pitchFamily="34" charset="0"/>
                </a:rPr>
                <a:t>A total of 2549 paired galaxies are included in the sample.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직사각형 20">
                  <a:extLst>
                    <a:ext uri="{FF2B5EF4-FFF2-40B4-BE49-F238E27FC236}">
                      <a16:creationId xmlns:a16="http://schemas.microsoft.com/office/drawing/2014/main" id="{D38F0179-4E44-3540-87B5-B6D093FFDB91}"/>
                    </a:ext>
                  </a:extLst>
                </p:cNvPr>
                <p:cNvSpPr/>
                <p:nvPr/>
              </p:nvSpPr>
              <p:spPr>
                <a:xfrm>
                  <a:off x="263512" y="3487870"/>
                  <a:ext cx="5474899" cy="794771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noAutofit/>
                </a:bodyPr>
                <a:lstStyle/>
                <a:p>
                  <a:pPr>
                    <a:lnSpc>
                      <a:spcPct val="110000"/>
                    </a:lnSpc>
                  </a:pPr>
                  <a:r>
                    <a:rPr lang="en-US" altLang="ko-KR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- </a:t>
                  </a:r>
                  <a:r>
                    <a:rPr lang="en-US" altLang="ko-KR" b="1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Spin–Orbit Orientation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나눔스퀘어 Bold" panose="020B0600000101010101" pitchFamily="50" charset="-127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ko-KR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나눔스퀘어 Bold" panose="020B0600000101010101" pitchFamily="50" charset="-127"/>
                              <a:cs typeface="Times New Roman" panose="020206030504050203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나눔스퀘어 Bold" panose="020B0600000101010101" pitchFamily="50" charset="-127"/>
                              <a:cs typeface="Times New Roman" panose="02020603050405020304" pitchFamily="18" charset="0"/>
                            </a:rPr>
                            <m:t>𝒔𝑳</m:t>
                          </m:r>
                        </m:sub>
                      </m:sSub>
                    </m:oMath>
                  </a14:m>
                  <a:r>
                    <a:rPr lang="en-US" altLang="ko-KR" b="1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)</a:t>
                  </a:r>
                </a:p>
                <a:p>
                  <a:pPr marL="342000" indent="-342000">
                    <a:lnSpc>
                      <a:spcPct val="110000"/>
                    </a:lnSpc>
                    <a:buFont typeface="Wingdings" panose="05000000000000000000" pitchFamily="2" charset="2"/>
                    <a:buChar char="ü"/>
                  </a:pPr>
                  <a:r>
                    <a:rPr lang="en-US" altLang="ko-KR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We refer to the orientation with cos </a:t>
                  </a:r>
                  <a:r>
                    <a:rPr lang="el-GR" altLang="ko-KR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θ</a:t>
                  </a:r>
                  <a:r>
                    <a:rPr lang="en-US" altLang="ko-KR" sz="1400" baseline="-25000" dirty="0" err="1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sL</a:t>
                  </a:r>
                  <a:r>
                    <a:rPr lang="ko-KR" altLang="en-US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 </a:t>
                  </a:r>
                  <a:r>
                    <a:rPr lang="en-US" altLang="ko-KR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&gt; 0 as “prograde,” and the orientation with cos </a:t>
                  </a:r>
                  <a:r>
                    <a:rPr lang="el-GR" altLang="ko-KR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θ</a:t>
                  </a:r>
                  <a:r>
                    <a:rPr lang="en-US" altLang="ko-KR" sz="1400" baseline="-25000" dirty="0" err="1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sL</a:t>
                  </a:r>
                  <a:r>
                    <a:rPr lang="ko-KR" altLang="en-US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 </a:t>
                  </a:r>
                  <a:r>
                    <a:rPr lang="en-US" altLang="ko-KR" sz="1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나눔스퀘어 Bold" panose="020B0600000101010101" pitchFamily="50" charset="-127"/>
                      <a:cs typeface="Calibri" panose="020F0502020204030204" pitchFamily="34" charset="0"/>
                    </a:rPr>
                    <a:t>&lt; 0 as “retrograde.” </a:t>
                  </a:r>
                </a:p>
              </p:txBody>
            </p:sp>
          </mc:Choice>
          <mc:Fallback xmlns="">
            <p:sp>
              <p:nvSpPr>
                <p:cNvPr id="21" name="직사각형 20">
                  <a:extLst>
                    <a:ext uri="{FF2B5EF4-FFF2-40B4-BE49-F238E27FC236}">
                      <a16:creationId xmlns:a16="http://schemas.microsoft.com/office/drawing/2014/main" id="{D38F0179-4E44-3540-87B5-B6D093FFDB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512" y="3487870"/>
                  <a:ext cx="5474899" cy="794771"/>
                </a:xfrm>
                <a:prstGeom prst="rect">
                  <a:avLst/>
                </a:prstGeom>
                <a:blipFill>
                  <a:blip r:embed="rId7"/>
                  <a:stretch>
                    <a:fillRect l="-926" t="-1587" b="-15873"/>
                  </a:stretch>
                </a:blipFill>
                <a:ln>
                  <a:noFill/>
                </a:ln>
                <a:effectLst>
                  <a:softEdge rad="31750"/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직선 연결선 118">
              <a:extLst>
                <a:ext uri="{FF2B5EF4-FFF2-40B4-BE49-F238E27FC236}">
                  <a16:creationId xmlns:a16="http://schemas.microsoft.com/office/drawing/2014/main" id="{6377DD53-6A7C-B44F-989B-26D166A97FD7}"/>
                </a:ext>
              </a:extLst>
            </p:cNvPr>
            <p:cNvCxnSpPr>
              <a:cxnSpLocks/>
            </p:cNvCxnSpPr>
            <p:nvPr/>
          </p:nvCxnSpPr>
          <p:spPr>
            <a:xfrm>
              <a:off x="362745" y="4388586"/>
              <a:ext cx="5294782" cy="0"/>
            </a:xfrm>
            <a:prstGeom prst="line">
              <a:avLst/>
            </a:prstGeom>
            <a:ln w="63500" cap="rnd">
              <a:solidFill>
                <a:srgbClr val="00AB7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59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BB80D14-AFA5-724B-8461-B18D8821B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2867" y="1098279"/>
            <a:ext cx="2749176" cy="274917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8342F7A-B021-7E4A-8789-3E498C4AF82A}"/>
              </a:ext>
            </a:extLst>
          </p:cNvPr>
          <p:cNvSpPr/>
          <p:nvPr/>
        </p:nvSpPr>
        <p:spPr>
          <a:xfrm>
            <a:off x="5941803" y="4132472"/>
            <a:ext cx="3013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spc="-100" dirty="0">
                <a:solidFill>
                  <a:srgbClr val="00AB78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V. Hydrodynamic Effects</a:t>
            </a:r>
            <a:endParaRPr lang="ko-KR" altLang="en-US" sz="2400" dirty="0">
              <a:solidFill>
                <a:srgbClr val="00AB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E477B5A-F865-9F41-95E6-1D4ED1DBE5D9}"/>
              </a:ext>
            </a:extLst>
          </p:cNvPr>
          <p:cNvSpPr/>
          <p:nvPr/>
        </p:nvSpPr>
        <p:spPr>
          <a:xfrm>
            <a:off x="5918234" y="1256694"/>
            <a:ext cx="6117838" cy="2686980"/>
          </a:xfrm>
          <a:prstGeom prst="rect">
            <a:avLst/>
          </a:prstGeom>
          <a:noFill/>
          <a:ln w="38100" cap="flat">
            <a:solidFill>
              <a:srgbClr val="00AB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Ins="720000" rtlCol="0" anchor="ctr"/>
          <a:lstStyle/>
          <a:p>
            <a:pPr algn="just"/>
            <a:endParaRPr lang="ko-KR" altLang="en-US" sz="1400" kern="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8FB22A6-976F-884A-A7C0-0F686B2F5332}"/>
              </a:ext>
            </a:extLst>
          </p:cNvPr>
          <p:cNvSpPr/>
          <p:nvPr/>
        </p:nvSpPr>
        <p:spPr>
          <a:xfrm>
            <a:off x="5918234" y="4106425"/>
            <a:ext cx="6117838" cy="2587600"/>
          </a:xfrm>
          <a:prstGeom prst="rect">
            <a:avLst/>
          </a:prstGeom>
          <a:noFill/>
          <a:ln w="38100" cap="flat">
            <a:solidFill>
              <a:srgbClr val="00AB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Ins="720000" rtlCol="0" anchor="ctr"/>
          <a:lstStyle/>
          <a:p>
            <a:pPr algn="just"/>
            <a:endParaRPr lang="ko-KR" altLang="en-US" sz="1400" kern="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71B9213-FDE9-1540-AB9B-A1F3F88BC633}"/>
              </a:ext>
            </a:extLst>
          </p:cNvPr>
          <p:cNvSpPr/>
          <p:nvPr/>
        </p:nvSpPr>
        <p:spPr>
          <a:xfrm>
            <a:off x="5918234" y="129795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spc="-100" dirty="0">
                <a:solidFill>
                  <a:srgbClr val="00AB78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IV. Tidal Perturbation</a:t>
            </a:r>
            <a:endParaRPr lang="ko-KR" altLang="en-US" sz="2400" dirty="0">
              <a:solidFill>
                <a:srgbClr val="00AB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005FB6F-2C48-4148-91B7-5738586A951B}"/>
              </a:ext>
            </a:extLst>
          </p:cNvPr>
          <p:cNvSpPr/>
          <p:nvPr/>
        </p:nvSpPr>
        <p:spPr>
          <a:xfrm>
            <a:off x="206232" y="1259565"/>
            <a:ext cx="5519534" cy="5434460"/>
          </a:xfrm>
          <a:prstGeom prst="rect">
            <a:avLst/>
          </a:prstGeom>
          <a:noFill/>
          <a:ln w="38100" cap="flat">
            <a:solidFill>
              <a:srgbClr val="00AB7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Ins="720000" rtlCol="0" anchor="ctr"/>
          <a:lstStyle/>
          <a:p>
            <a:pPr algn="just"/>
            <a:endParaRPr lang="ko-KR" altLang="en-US" sz="1400" kern="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DD8D732-FD9F-5F44-ADD0-6E541C062CF5}"/>
              </a:ext>
            </a:extLst>
          </p:cNvPr>
          <p:cNvSpPr/>
          <p:nvPr/>
        </p:nvSpPr>
        <p:spPr>
          <a:xfrm>
            <a:off x="227713" y="1302597"/>
            <a:ext cx="5035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kern="0" spc="-100" dirty="0">
                <a:solidFill>
                  <a:srgbClr val="00AB78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III. Formation of the Spin–Orbit Alignment</a:t>
            </a:r>
            <a:endParaRPr lang="ko-KR" altLang="en-US" sz="2400" dirty="0">
              <a:solidFill>
                <a:srgbClr val="00AB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0C2E2394-05E1-D34C-A939-1000ABCA6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4"/>
          <a:stretch/>
        </p:blipFill>
        <p:spPr>
          <a:xfrm>
            <a:off x="264304" y="2782221"/>
            <a:ext cx="2678084" cy="2070585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FD461E-CF76-7F47-82C1-E2821E7AD933}"/>
              </a:ext>
            </a:extLst>
          </p:cNvPr>
          <p:cNvSpPr/>
          <p:nvPr/>
        </p:nvSpPr>
        <p:spPr>
          <a:xfrm>
            <a:off x="422139" y="1848931"/>
            <a:ext cx="2524268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fraction of prograde orientations (cos </a:t>
            </a:r>
            <a:r>
              <a:rPr lang="el-GR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ko-KR" sz="12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0) for progenitors (along the MPB in </a:t>
            </a:r>
            <a:r>
              <a:rPr lang="en-US" altLang="ko-KR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SubLink</a:t>
            </a: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paired galaxies at </a:t>
            </a:r>
            <a:r>
              <a:rPr lang="en-US" altLang="ko-KR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US" sz="1050" dirty="0"/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76A209A7-9BB4-064C-9510-BD5DD7167D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2"/>
          <a:stretch/>
        </p:blipFill>
        <p:spPr>
          <a:xfrm>
            <a:off x="2898761" y="2800616"/>
            <a:ext cx="2712372" cy="2070585"/>
          </a:xfrm>
          <a:prstGeom prst="rect">
            <a:avLst/>
          </a:prstGeom>
        </p:spPr>
      </p:pic>
      <p:grpSp>
        <p:nvGrpSpPr>
          <p:cNvPr id="31" name="그룹 30">
            <a:extLst>
              <a:ext uri="{FF2B5EF4-FFF2-40B4-BE49-F238E27FC236}">
                <a16:creationId xmlns:a16="http://schemas.microsoft.com/office/drawing/2014/main" id="{91F36B82-72C8-2740-9355-A5D51BB72944}"/>
              </a:ext>
            </a:extLst>
          </p:cNvPr>
          <p:cNvGrpSpPr/>
          <p:nvPr/>
        </p:nvGrpSpPr>
        <p:grpSpPr>
          <a:xfrm>
            <a:off x="3450350" y="3089644"/>
            <a:ext cx="577132" cy="482244"/>
            <a:chOff x="14947768" y="12813965"/>
            <a:chExt cx="1442619" cy="1173829"/>
          </a:xfrm>
        </p:grpSpPr>
        <p:cxnSp>
          <p:nvCxnSpPr>
            <p:cNvPr id="51" name="직선 연결선[R] 50">
              <a:extLst>
                <a:ext uri="{FF2B5EF4-FFF2-40B4-BE49-F238E27FC236}">
                  <a16:creationId xmlns:a16="http://schemas.microsoft.com/office/drawing/2014/main" id="{98E7CEFA-F864-BC46-AE59-F76CB9D15C18}"/>
                </a:ext>
              </a:extLst>
            </p:cNvPr>
            <p:cNvCxnSpPr/>
            <p:nvPr/>
          </p:nvCxnSpPr>
          <p:spPr>
            <a:xfrm>
              <a:off x="14947768" y="13136137"/>
              <a:ext cx="571342" cy="0"/>
            </a:xfrm>
            <a:prstGeom prst="line">
              <a:avLst/>
            </a:prstGeom>
            <a:ln w="38100">
              <a:solidFill>
                <a:srgbClr val="043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[R] 51">
              <a:extLst>
                <a:ext uri="{FF2B5EF4-FFF2-40B4-BE49-F238E27FC236}">
                  <a16:creationId xmlns:a16="http://schemas.microsoft.com/office/drawing/2014/main" id="{F730003D-02A3-6D45-A115-FAFC2984B057}"/>
                </a:ext>
              </a:extLst>
            </p:cNvPr>
            <p:cNvCxnSpPr/>
            <p:nvPr/>
          </p:nvCxnSpPr>
          <p:spPr>
            <a:xfrm>
              <a:off x="14947768" y="13392709"/>
              <a:ext cx="57134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[R] 52">
              <a:extLst>
                <a:ext uri="{FF2B5EF4-FFF2-40B4-BE49-F238E27FC236}">
                  <a16:creationId xmlns:a16="http://schemas.microsoft.com/office/drawing/2014/main" id="{AA03542C-A7D8-6A44-BF36-D4F5AA3265E0}"/>
                </a:ext>
              </a:extLst>
            </p:cNvPr>
            <p:cNvCxnSpPr/>
            <p:nvPr/>
          </p:nvCxnSpPr>
          <p:spPr>
            <a:xfrm>
              <a:off x="14947768" y="13649281"/>
              <a:ext cx="571342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F4EBD96-A492-BB42-8A5A-C8CA60870164}"/>
                </a:ext>
              </a:extLst>
            </p:cNvPr>
            <p:cNvSpPr txBox="1"/>
            <p:nvPr/>
          </p:nvSpPr>
          <p:spPr>
            <a:xfrm>
              <a:off x="15519109" y="12813965"/>
              <a:ext cx="842154" cy="524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gas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3B72B0D-43EA-974C-845F-0D5215F97A49}"/>
                </a:ext>
              </a:extLst>
            </p:cNvPr>
            <p:cNvSpPr txBox="1"/>
            <p:nvPr/>
          </p:nvSpPr>
          <p:spPr>
            <a:xfrm>
              <a:off x="15520182" y="13138676"/>
              <a:ext cx="870205" cy="524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9ADD08F-B934-BC46-85E6-442B608EEE36}"/>
                </a:ext>
              </a:extLst>
            </p:cNvPr>
            <p:cNvSpPr txBox="1"/>
            <p:nvPr/>
          </p:nvSpPr>
          <p:spPr>
            <a:xfrm>
              <a:off x="15520182" y="13463385"/>
              <a:ext cx="859685" cy="524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DM</a:t>
              </a:r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16678EA8-4572-F34D-AA80-6D882F95EA33}"/>
              </a:ext>
            </a:extLst>
          </p:cNvPr>
          <p:cNvSpPr/>
          <p:nvPr/>
        </p:nvSpPr>
        <p:spPr>
          <a:xfrm>
            <a:off x="3015374" y="1847168"/>
            <a:ext cx="2652774" cy="101822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fraction of prograde orientations (cos </a:t>
            </a:r>
            <a:r>
              <a:rPr lang="el-GR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ko-KR" sz="12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0) at </a:t>
            </a:r>
            <a:r>
              <a:rPr lang="en-US" altLang="ko-KR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as a function of the interaction time (defined as the time after the distance between two galaxies becomes less than 150 kpc)</a:t>
            </a:r>
            <a:endParaRPr lang="en-US" sz="105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050763-7B64-AE4C-B64A-846F87BFF563}"/>
              </a:ext>
            </a:extLst>
          </p:cNvPr>
          <p:cNvSpPr txBox="1"/>
          <p:nvPr/>
        </p:nvSpPr>
        <p:spPr>
          <a:xfrm>
            <a:off x="6091046" y="2897664"/>
            <a:ext cx="2727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The orbit is more prograde as the tidal perturbation and the interaction time increase.</a:t>
            </a:r>
            <a:endParaRPr lang="ko-K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70AB23D-1A92-EA4E-8258-782BC5702B18}"/>
                  </a:ext>
                </a:extLst>
              </p:cNvPr>
              <p:cNvSpPr txBox="1"/>
              <p:nvPr/>
            </p:nvSpPr>
            <p:spPr>
              <a:xfrm>
                <a:off x="6465075" y="1973928"/>
                <a:ext cx="2082897" cy="597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Tidal</m:t>
                      </m:r>
                      <m:r>
                        <m:rPr>
                          <m:nor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Perturbation</m:t>
                      </m:r>
                      <m:r>
                        <m:rPr>
                          <m:nor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sz="1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𝑛𝑒𝑖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𝑡𝑔𝑡</m:t>
                                  </m:r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𝑡𝑔𝑡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𝑛𝑒𝑖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𝐺𝑦𝑟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70AB23D-1A92-EA4E-8258-782BC5702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075" y="1973928"/>
                <a:ext cx="2082897" cy="597631"/>
              </a:xfrm>
              <a:prstGeom prst="rect">
                <a:avLst/>
              </a:prstGeom>
              <a:blipFill>
                <a:blip r:embed="rId5"/>
                <a:stretch>
                  <a:fillRect l="-16970" t="-89583" b="-189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그림 35">
            <a:extLst>
              <a:ext uri="{FF2B5EF4-FFF2-40B4-BE49-F238E27FC236}">
                <a16:creationId xmlns:a16="http://schemas.microsoft.com/office/drawing/2014/main" id="{80D3F7AD-8074-FC40-AAA9-C50B3237F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8" y="4164739"/>
            <a:ext cx="2451929" cy="245192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77CED5B-F7BF-DE46-8DDC-838B023CEE38}"/>
              </a:ext>
            </a:extLst>
          </p:cNvPr>
          <p:cNvSpPr txBox="1"/>
          <p:nvPr/>
        </p:nvSpPr>
        <p:spPr>
          <a:xfrm>
            <a:off x="9588196" y="4213934"/>
            <a:ext cx="1108637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gas poor + gas poor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1FF1FDD-7B81-004A-8747-FAE983A84089}"/>
              </a:ext>
            </a:extLst>
          </p:cNvPr>
          <p:cNvSpPr txBox="1"/>
          <p:nvPr/>
        </p:nvSpPr>
        <p:spPr>
          <a:xfrm>
            <a:off x="10671148" y="4206239"/>
            <a:ext cx="1107034" cy="253916"/>
          </a:xfrm>
          <a:prstGeom prst="rect">
            <a:avLst/>
          </a:prstGeom>
          <a:solidFill>
            <a:schemeClr val="bg1"/>
          </a:solidFill>
        </p:spPr>
        <p:txBody>
          <a:bodyPr wrap="none" lIns="0" rtlCol="0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gas poor + gas rich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DF1922-FD4A-BD41-830D-419E654E8FCB}"/>
              </a:ext>
            </a:extLst>
          </p:cNvPr>
          <p:cNvSpPr txBox="1"/>
          <p:nvPr/>
        </p:nvSpPr>
        <p:spPr>
          <a:xfrm>
            <a:off x="9575887" y="5347868"/>
            <a:ext cx="1107034" cy="253916"/>
          </a:xfrm>
          <a:prstGeom prst="rect">
            <a:avLst/>
          </a:prstGeom>
          <a:solidFill>
            <a:schemeClr val="bg1"/>
          </a:solidFill>
        </p:spPr>
        <p:txBody>
          <a:bodyPr wrap="none" lIns="0" rtlCol="0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gas rich + gas poor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F89FFF5-2EF6-DE40-B2E0-AA3C5BA57F11}"/>
              </a:ext>
            </a:extLst>
          </p:cNvPr>
          <p:cNvSpPr txBox="1"/>
          <p:nvPr/>
        </p:nvSpPr>
        <p:spPr>
          <a:xfrm>
            <a:off x="10655636" y="5347868"/>
            <a:ext cx="109581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gas rich + gas rich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91F3C4D0-F80F-D145-BCD1-75411EB9E28E}"/>
              </a:ext>
            </a:extLst>
          </p:cNvPr>
          <p:cNvSpPr/>
          <p:nvPr/>
        </p:nvSpPr>
        <p:spPr>
          <a:xfrm>
            <a:off x="6159011" y="4675889"/>
            <a:ext cx="2873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poor &lt;= </a:t>
            </a:r>
            <a:r>
              <a:rPr lang="en-US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0.3 =&gt; gas rich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1FCF4E02-09C0-9649-A825-F796A9AE71AA}"/>
              </a:ext>
            </a:extLst>
          </p:cNvPr>
          <p:cNvSpPr/>
          <p:nvPr/>
        </p:nvSpPr>
        <p:spPr>
          <a:xfrm>
            <a:off x="4660266" y="2800041"/>
            <a:ext cx="997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z = 0 pairs</a:t>
            </a:r>
            <a:endParaRPr lang="ko-KR" altLang="en-US" sz="900" dirty="0"/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698ADD65-29BA-4C4D-9EDE-F21F74C0F2F0}"/>
              </a:ext>
            </a:extLst>
          </p:cNvPr>
          <p:cNvSpPr/>
          <p:nvPr/>
        </p:nvSpPr>
        <p:spPr>
          <a:xfrm>
            <a:off x="155927" y="86056"/>
            <a:ext cx="9860431" cy="1101613"/>
          </a:xfrm>
          <a:prstGeom prst="rect">
            <a:avLst/>
          </a:prstGeom>
          <a:noFill/>
          <a:ln w="1905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ln w="3175">
                  <a:noFill/>
                </a:ln>
                <a:solidFill>
                  <a:srgbClr val="00AB78"/>
                </a:solidFill>
              </a:rPr>
              <a:t>On the origin of the spin–orbit alignment in galaxy pairs</a:t>
            </a:r>
          </a:p>
          <a:p>
            <a:r>
              <a:rPr lang="en-US" altLang="ko-KR" sz="2000" b="1" kern="0" spc="1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Jun-Sung Moon</a:t>
            </a:r>
            <a:r>
              <a:rPr lang="en-US" altLang="ko-KR" sz="2000" kern="0" spc="1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, Sung-Ho An, Suk-</a:t>
            </a:r>
            <a:r>
              <a:rPr lang="en-US" altLang="ko-KR" sz="2000" kern="0" spc="100" dirty="0" err="1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Jin</a:t>
            </a:r>
            <a:r>
              <a:rPr lang="en-US" altLang="ko-KR" sz="2000" kern="0" spc="1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 Yoon</a:t>
            </a:r>
          </a:p>
          <a:p>
            <a:r>
              <a:rPr lang="en-US" altLang="ko-KR" sz="1200" kern="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나눔바른펜" panose="020B0503000000000000" pitchFamily="50" charset="-127"/>
                <a:cs typeface="Calibri" panose="020F0502020204030204" pitchFamily="34" charset="0"/>
              </a:rPr>
              <a:t>Department of Astronomy &amp; Center for Galaxy Evolution Research, Yonsei University; moonjs@yonsei.ac.kr</a:t>
            </a:r>
            <a:endParaRPr lang="ko-KR" altLang="en-US" sz="1050" kern="0" dirty="0">
              <a:ln w="3175">
                <a:noFill/>
              </a:ln>
              <a:solidFill>
                <a:schemeClr val="tx1"/>
              </a:solidFill>
              <a:latin typeface="Calibri" panose="020F0502020204030204" pitchFamily="34" charset="0"/>
              <a:ea typeface="나눔바른펜" panose="020B0503000000000000" pitchFamily="50" charset="-127"/>
              <a:cs typeface="Calibri" panose="020F0502020204030204" pitchFamily="34" charset="0"/>
            </a:endParaRP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B49D6F13-0034-F341-96E5-97BF287A294A}"/>
              </a:ext>
            </a:extLst>
          </p:cNvPr>
          <p:cNvGrpSpPr/>
          <p:nvPr/>
        </p:nvGrpSpPr>
        <p:grpSpPr>
          <a:xfrm>
            <a:off x="833724" y="3086353"/>
            <a:ext cx="577132" cy="482244"/>
            <a:chOff x="14947768" y="12813965"/>
            <a:chExt cx="1442619" cy="1173829"/>
          </a:xfrm>
        </p:grpSpPr>
        <p:cxnSp>
          <p:nvCxnSpPr>
            <p:cNvPr id="65" name="직선 연결선[R] 64">
              <a:extLst>
                <a:ext uri="{FF2B5EF4-FFF2-40B4-BE49-F238E27FC236}">
                  <a16:creationId xmlns:a16="http://schemas.microsoft.com/office/drawing/2014/main" id="{79BB6099-B936-9E47-A810-C0FA0012899B}"/>
                </a:ext>
              </a:extLst>
            </p:cNvPr>
            <p:cNvCxnSpPr/>
            <p:nvPr/>
          </p:nvCxnSpPr>
          <p:spPr>
            <a:xfrm>
              <a:off x="14947768" y="13136137"/>
              <a:ext cx="571342" cy="0"/>
            </a:xfrm>
            <a:prstGeom prst="line">
              <a:avLst/>
            </a:prstGeom>
            <a:ln w="38100">
              <a:solidFill>
                <a:srgbClr val="043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[R] 65">
              <a:extLst>
                <a:ext uri="{FF2B5EF4-FFF2-40B4-BE49-F238E27FC236}">
                  <a16:creationId xmlns:a16="http://schemas.microsoft.com/office/drawing/2014/main" id="{C3472F17-F194-DE49-9797-788345BD5EDB}"/>
                </a:ext>
              </a:extLst>
            </p:cNvPr>
            <p:cNvCxnSpPr/>
            <p:nvPr/>
          </p:nvCxnSpPr>
          <p:spPr>
            <a:xfrm>
              <a:off x="14947768" y="13392709"/>
              <a:ext cx="57134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[R] 66">
              <a:extLst>
                <a:ext uri="{FF2B5EF4-FFF2-40B4-BE49-F238E27FC236}">
                  <a16:creationId xmlns:a16="http://schemas.microsoft.com/office/drawing/2014/main" id="{A3C436D9-B8B2-BD47-B397-F6D6ACFA3D6A}"/>
                </a:ext>
              </a:extLst>
            </p:cNvPr>
            <p:cNvCxnSpPr/>
            <p:nvPr/>
          </p:nvCxnSpPr>
          <p:spPr>
            <a:xfrm>
              <a:off x="14947768" y="13649281"/>
              <a:ext cx="571342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F974605-5EAF-7A46-A9F4-FF7DD9FC3118}"/>
                </a:ext>
              </a:extLst>
            </p:cNvPr>
            <p:cNvSpPr txBox="1"/>
            <p:nvPr/>
          </p:nvSpPr>
          <p:spPr>
            <a:xfrm>
              <a:off x="15519109" y="12813965"/>
              <a:ext cx="842154" cy="524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gas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C880E5D-1DF2-5B45-97B8-59407A194A04}"/>
                </a:ext>
              </a:extLst>
            </p:cNvPr>
            <p:cNvSpPr txBox="1"/>
            <p:nvPr/>
          </p:nvSpPr>
          <p:spPr>
            <a:xfrm>
              <a:off x="15520182" y="13138676"/>
              <a:ext cx="870205" cy="524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star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5B3A0CF-301F-154F-8F44-EA96A1276B7D}"/>
                </a:ext>
              </a:extLst>
            </p:cNvPr>
            <p:cNvSpPr txBox="1"/>
            <p:nvPr/>
          </p:nvSpPr>
          <p:spPr>
            <a:xfrm>
              <a:off x="15520182" y="13463385"/>
              <a:ext cx="859685" cy="524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DM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9FC7FA31-FB9B-1646-896C-0774FAE03564}"/>
              </a:ext>
            </a:extLst>
          </p:cNvPr>
          <p:cNvSpPr txBox="1"/>
          <p:nvPr/>
        </p:nvSpPr>
        <p:spPr>
          <a:xfrm>
            <a:off x="308005" y="4990047"/>
            <a:ext cx="51815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Traced back in time, pairs selected at z = 0 were initially random in terms of the orientation before z = 0.5, and the alignment gets established later.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The fraction of prograde orientations increases as the interaction between two galaxies in a pair is longer.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Our results favor the scenario in which the spin–orbit alignment is originated from interactions with the neighbor.</a:t>
            </a:r>
            <a:endParaRPr lang="ko-K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1A4FCE1-A340-8746-8359-A373A08D0D6C}"/>
              </a:ext>
            </a:extLst>
          </p:cNvPr>
          <p:cNvSpPr txBox="1"/>
          <p:nvPr/>
        </p:nvSpPr>
        <p:spPr>
          <a:xfrm>
            <a:off x="6094733" y="5157587"/>
            <a:ext cx="2985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>
                <a:latin typeface="Calibri" panose="020F0502020204030204" pitchFamily="34" charset="0"/>
                <a:cs typeface="Calibri" panose="020F0502020204030204" pitchFamily="34" charset="0"/>
              </a:rPr>
              <a:t>The spin–orbit orientation strongly depends on the gas fraction of galaxies, and it is stronger for more gas-rich pairs.</a:t>
            </a:r>
          </a:p>
        </p:txBody>
      </p:sp>
    </p:spTree>
    <p:extLst>
      <p:ext uri="{BB962C8B-B14F-4D97-AF65-F5344CB8AC3E}">
        <p14:creationId xmlns:p14="http://schemas.microsoft.com/office/powerpoint/2010/main" val="154464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485</Words>
  <Application>Microsoft Macintosh PowerPoint</Application>
  <PresentationFormat>와이드스크린</PresentationFormat>
  <Paragraphs>40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나눔스퀘어 Bold</vt:lpstr>
      <vt:lpstr>맑은 고딕</vt:lpstr>
      <vt:lpstr>Arial</vt:lpstr>
      <vt:lpstr>Calibri</vt:lpstr>
      <vt:lpstr>Cambria Math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Jun-Sung Moon</dc:creator>
  <cp:lastModifiedBy>Jun-Sung Moon</cp:lastModifiedBy>
  <cp:revision>8</cp:revision>
  <dcterms:created xsi:type="dcterms:W3CDTF">2019-11-04T05:19:08Z</dcterms:created>
  <dcterms:modified xsi:type="dcterms:W3CDTF">2019-11-05T11:45:49Z</dcterms:modified>
</cp:coreProperties>
</file>